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6" r:id="rId3"/>
    <p:sldId id="257" r:id="rId4"/>
    <p:sldId id="258" r:id="rId5"/>
    <p:sldId id="259" r:id="rId6"/>
    <p:sldId id="261" r:id="rId7"/>
    <p:sldId id="262" r:id="rId8"/>
    <p:sldId id="271" r:id="rId9"/>
    <p:sldId id="265" r:id="rId10"/>
    <p:sldId id="268" r:id="rId11"/>
    <p:sldId id="264" r:id="rId12"/>
    <p:sldId id="269" r:id="rId13"/>
    <p:sldId id="267" r:id="rId14"/>
    <p:sldId id="270"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9" d="100"/>
          <a:sy n="89" d="100"/>
        </p:scale>
        <p:origin x="64" y="5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0896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444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835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95782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985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52905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4083475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02684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124426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2A1D7A-4DF2-4DF7-AA2F-B827BB389518}"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1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A1D7A-4DF2-4DF7-AA2F-B827BB389518}"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343383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2A1D7A-4DF2-4DF7-AA2F-B827BB389518}"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183903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2A1D7A-4DF2-4DF7-AA2F-B827BB389518}"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204127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A1D7A-4DF2-4DF7-AA2F-B827BB389518}"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333522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2A1D7A-4DF2-4DF7-AA2F-B827BB389518}"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151113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2A1D7A-4DF2-4DF7-AA2F-B827BB389518}"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46640-4C7D-4789-8205-5B824AC9B576}" type="slidenum">
              <a:rPr lang="en-GB" smtClean="0"/>
              <a:t>‹#›</a:t>
            </a:fld>
            <a:endParaRPr lang="en-GB"/>
          </a:p>
        </p:txBody>
      </p:sp>
    </p:spTree>
    <p:extLst>
      <p:ext uri="{BB962C8B-B14F-4D97-AF65-F5344CB8AC3E}">
        <p14:creationId xmlns:p14="http://schemas.microsoft.com/office/powerpoint/2010/main" val="326219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2A1D7A-4DF2-4DF7-AA2F-B827BB389518}" type="datetimeFigureOut">
              <a:rPr lang="en-GB" smtClean="0"/>
              <a:t>27/01/2021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E546640-4C7D-4789-8205-5B824AC9B576}" type="slidenum">
              <a:rPr lang="en-GB" smtClean="0"/>
              <a:t>‹#›</a:t>
            </a:fld>
            <a:endParaRPr lang="en-GB"/>
          </a:p>
        </p:txBody>
      </p:sp>
    </p:spTree>
    <p:extLst>
      <p:ext uri="{BB962C8B-B14F-4D97-AF65-F5344CB8AC3E}">
        <p14:creationId xmlns:p14="http://schemas.microsoft.com/office/powerpoint/2010/main" val="22487818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2315-B626-407B-9CF1-D8D111165C39}"/>
              </a:ext>
            </a:extLst>
          </p:cNvPr>
          <p:cNvSpPr>
            <a:spLocks noGrp="1"/>
          </p:cNvSpPr>
          <p:nvPr>
            <p:ph type="ctrTitle"/>
          </p:nvPr>
        </p:nvSpPr>
        <p:spPr>
          <a:xfrm>
            <a:off x="1524000" y="2245809"/>
            <a:ext cx="9144000" cy="1564716"/>
          </a:xfrm>
        </p:spPr>
        <p:txBody>
          <a:bodyPr>
            <a:normAutofit/>
          </a:bodyPr>
          <a:lstStyle/>
          <a:p>
            <a:pPr algn="l"/>
            <a:r>
              <a:rPr lang="en-GB" sz="4800"/>
              <a:t>Mental Health Award</a:t>
            </a:r>
          </a:p>
        </p:txBody>
      </p:sp>
      <p:sp>
        <p:nvSpPr>
          <p:cNvPr id="3" name="Subtitle 2">
            <a:extLst>
              <a:ext uri="{FF2B5EF4-FFF2-40B4-BE49-F238E27FC236}">
                <a16:creationId xmlns:a16="http://schemas.microsoft.com/office/drawing/2014/main" id="{5A3CA1A2-85C3-4F01-81B5-C1EAC7D83043}"/>
              </a:ext>
            </a:extLst>
          </p:cNvPr>
          <p:cNvSpPr>
            <a:spLocks noGrp="1"/>
          </p:cNvSpPr>
          <p:nvPr>
            <p:ph type="subTitle" idx="1"/>
          </p:nvPr>
        </p:nvSpPr>
        <p:spPr>
          <a:xfrm>
            <a:off x="1524000" y="3947050"/>
            <a:ext cx="9144000" cy="2225150"/>
          </a:xfrm>
        </p:spPr>
        <p:txBody>
          <a:bodyPr>
            <a:normAutofit/>
          </a:bodyPr>
          <a:lstStyle/>
          <a:p>
            <a:pPr algn="l"/>
            <a:r>
              <a:rPr lang="en-GB" sz="2000" dirty="0"/>
              <a:t>St Machar Academy – Aberdeen</a:t>
            </a:r>
          </a:p>
          <a:p>
            <a:pPr algn="l"/>
            <a:endParaRPr lang="en-GB" sz="2000" dirty="0"/>
          </a:p>
          <a:p>
            <a:pPr algn="l"/>
            <a:r>
              <a:rPr lang="en-GB" sz="2000" dirty="0"/>
              <a:t>Hannah Smith – Teacher of Modern Studies, Mental Health Award NPA</a:t>
            </a:r>
          </a:p>
          <a:p>
            <a:pPr algn="l"/>
            <a:r>
              <a:rPr lang="en-GB" sz="2000" dirty="0"/>
              <a:t>PT Learning, Teaching &amp; Assessment</a:t>
            </a:r>
          </a:p>
        </p:txBody>
      </p:sp>
    </p:spTree>
    <p:extLst>
      <p:ext uri="{BB962C8B-B14F-4D97-AF65-F5344CB8AC3E}">
        <p14:creationId xmlns:p14="http://schemas.microsoft.com/office/powerpoint/2010/main" val="392794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9FD-DF73-4657-834D-139551CD5EA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F2E33D-5926-44C4-92B8-E7A382ED329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B406544-1A6E-46D7-BE2E-D1BF86D36512}"/>
              </a:ext>
            </a:extLst>
          </p:cNvPr>
          <p:cNvPicPr>
            <a:picLocks noChangeAspect="1"/>
          </p:cNvPicPr>
          <p:nvPr/>
        </p:nvPicPr>
        <p:blipFill rotWithShape="1">
          <a:blip r:embed="rId2"/>
          <a:srcRect t="11908" b="11908"/>
          <a:stretch/>
        </p:blipFill>
        <p:spPr>
          <a:xfrm>
            <a:off x="585256" y="505896"/>
            <a:ext cx="10287000" cy="5224724"/>
          </a:xfrm>
          <a:prstGeom prst="rect">
            <a:avLst/>
          </a:prstGeom>
        </p:spPr>
      </p:pic>
      <p:sp>
        <p:nvSpPr>
          <p:cNvPr id="6" name="TextBox 5">
            <a:extLst>
              <a:ext uri="{FF2B5EF4-FFF2-40B4-BE49-F238E27FC236}">
                <a16:creationId xmlns:a16="http://schemas.microsoft.com/office/drawing/2014/main" id="{73F3ECF0-2C69-4ABC-935A-87238E17C1D0}"/>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181268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9E07-A23A-423D-AD90-1286BFC780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E386F9-B197-439A-B692-C4C8CCAB0D1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002B689-44B3-4AFC-BEE1-D8497275CED9}"/>
              </a:ext>
            </a:extLst>
          </p:cNvPr>
          <p:cNvPicPr>
            <a:picLocks noChangeAspect="1"/>
          </p:cNvPicPr>
          <p:nvPr/>
        </p:nvPicPr>
        <p:blipFill rotWithShape="1">
          <a:blip r:embed="rId2"/>
          <a:srcRect t="11909" b="10161"/>
          <a:stretch/>
        </p:blipFill>
        <p:spPr>
          <a:xfrm>
            <a:off x="455351" y="756767"/>
            <a:ext cx="10287000" cy="5344465"/>
          </a:xfrm>
          <a:prstGeom prst="rect">
            <a:avLst/>
          </a:prstGeom>
        </p:spPr>
      </p:pic>
      <p:sp>
        <p:nvSpPr>
          <p:cNvPr id="6" name="TextBox 5">
            <a:extLst>
              <a:ext uri="{FF2B5EF4-FFF2-40B4-BE49-F238E27FC236}">
                <a16:creationId xmlns:a16="http://schemas.microsoft.com/office/drawing/2014/main" id="{C5E292EC-15A8-47F1-B774-1B46D70A3DD1}"/>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39469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B7B9-B086-42DE-AA70-686199626071}"/>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9EA761A0-A8AA-4820-BCB0-0BC07805A162}"/>
              </a:ext>
            </a:extLst>
          </p:cNvPr>
          <p:cNvPicPr>
            <a:picLocks noChangeAspect="1"/>
          </p:cNvPicPr>
          <p:nvPr/>
        </p:nvPicPr>
        <p:blipFill rotWithShape="1">
          <a:blip r:embed="rId2"/>
          <a:srcRect l="7776" t="10946" r="2558" b="11836"/>
          <a:stretch/>
        </p:blipFill>
        <p:spPr>
          <a:xfrm>
            <a:off x="363718" y="124287"/>
            <a:ext cx="5495544" cy="3155110"/>
          </a:xfrm>
          <a:prstGeom prst="rect">
            <a:avLst/>
          </a:prstGeom>
        </p:spPr>
      </p:pic>
      <p:pic>
        <p:nvPicPr>
          <p:cNvPr id="7" name="Picture 6">
            <a:extLst>
              <a:ext uri="{FF2B5EF4-FFF2-40B4-BE49-F238E27FC236}">
                <a16:creationId xmlns:a16="http://schemas.microsoft.com/office/drawing/2014/main" id="{1690AC8D-88F2-458A-B303-CBF7F25326E9}"/>
              </a:ext>
            </a:extLst>
          </p:cNvPr>
          <p:cNvPicPr>
            <a:picLocks noChangeAspect="1"/>
          </p:cNvPicPr>
          <p:nvPr/>
        </p:nvPicPr>
        <p:blipFill rotWithShape="1">
          <a:blip r:embed="rId3"/>
          <a:srcRect t="9060" b="11737"/>
          <a:stretch/>
        </p:blipFill>
        <p:spPr>
          <a:xfrm>
            <a:off x="4476935" y="2952813"/>
            <a:ext cx="7715065" cy="4073725"/>
          </a:xfrm>
          <a:prstGeom prst="rect">
            <a:avLst/>
          </a:prstGeom>
        </p:spPr>
      </p:pic>
      <p:sp>
        <p:nvSpPr>
          <p:cNvPr id="8" name="TextBox 7">
            <a:extLst>
              <a:ext uri="{FF2B5EF4-FFF2-40B4-BE49-F238E27FC236}">
                <a16:creationId xmlns:a16="http://schemas.microsoft.com/office/drawing/2014/main" id="{8F242E2B-7849-48E0-AD5F-DEDE6D70F7FF}"/>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181203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F147-038A-414D-B3F6-878EAE2FD3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1BC50A-D86A-430D-B8BC-896A0DB64015}"/>
              </a:ext>
            </a:extLst>
          </p:cNvPr>
          <p:cNvSpPr>
            <a:spLocks noGrp="1"/>
          </p:cNvSpPr>
          <p:nvPr>
            <p:ph idx="1"/>
          </p:nvPr>
        </p:nvSpPr>
        <p:spPr>
          <a:xfrm>
            <a:off x="870011" y="3688673"/>
            <a:ext cx="4616389" cy="2359981"/>
          </a:xfrm>
        </p:spPr>
        <p:txBody>
          <a:bodyPr/>
          <a:lstStyle/>
          <a:p>
            <a:pPr marL="0" indent="0">
              <a:buNone/>
            </a:pPr>
            <a:r>
              <a:rPr lang="en-GB" dirty="0"/>
              <a:t>This was an activity in the last week of term in December.</a:t>
            </a:r>
          </a:p>
          <a:p>
            <a:pPr marL="0" indent="0">
              <a:buNone/>
            </a:pPr>
            <a:r>
              <a:rPr lang="en-GB" dirty="0"/>
              <a:t>Pupils in other classes asked about it…so they joined in too.</a:t>
            </a:r>
          </a:p>
          <a:p>
            <a:pPr marL="0" indent="0">
              <a:buNone/>
            </a:pPr>
            <a:r>
              <a:rPr lang="en-GB" dirty="0"/>
              <a:t>The picture on the right is what we have…so far. Pupils are planning to add to it so everyone feels welcome</a:t>
            </a:r>
          </a:p>
        </p:txBody>
      </p:sp>
      <p:pic>
        <p:nvPicPr>
          <p:cNvPr id="5" name="Picture 4">
            <a:extLst>
              <a:ext uri="{FF2B5EF4-FFF2-40B4-BE49-F238E27FC236}">
                <a16:creationId xmlns:a16="http://schemas.microsoft.com/office/drawing/2014/main" id="{C645DD83-8E63-4515-823D-4EB5149C0C9F}"/>
              </a:ext>
            </a:extLst>
          </p:cNvPr>
          <p:cNvPicPr>
            <a:picLocks noChangeAspect="1"/>
          </p:cNvPicPr>
          <p:nvPr/>
        </p:nvPicPr>
        <p:blipFill rotWithShape="1">
          <a:blip r:embed="rId2"/>
          <a:srcRect t="11908" b="13787"/>
          <a:stretch/>
        </p:blipFill>
        <p:spPr>
          <a:xfrm>
            <a:off x="400048" y="723212"/>
            <a:ext cx="5986334" cy="2965461"/>
          </a:xfrm>
          <a:prstGeom prst="rect">
            <a:avLst/>
          </a:prstGeom>
        </p:spPr>
      </p:pic>
      <p:pic>
        <p:nvPicPr>
          <p:cNvPr id="7" name="Picture 6" descr="Treemap chart&#10;&#10;Description automatically generated">
            <a:extLst>
              <a:ext uri="{FF2B5EF4-FFF2-40B4-BE49-F238E27FC236}">
                <a16:creationId xmlns:a16="http://schemas.microsoft.com/office/drawing/2014/main" id="{0B22CC05-B0DF-4839-BB8F-3D3D33BB0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44166" y="857250"/>
            <a:ext cx="6858000" cy="5143500"/>
          </a:xfrm>
          <a:prstGeom prst="rect">
            <a:avLst/>
          </a:prstGeom>
        </p:spPr>
      </p:pic>
      <p:sp>
        <p:nvSpPr>
          <p:cNvPr id="8" name="TextBox 7">
            <a:extLst>
              <a:ext uri="{FF2B5EF4-FFF2-40B4-BE49-F238E27FC236}">
                <a16:creationId xmlns:a16="http://schemas.microsoft.com/office/drawing/2014/main" id="{5B3BBC17-271E-43C1-BF01-BFA66EE36932}"/>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44387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3A26-BC00-471A-91BB-0C476D1EB9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C08565-AB87-4B92-A1B8-6CB14B182DC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D907002-58A2-47DD-95A0-CB401D93CF82}"/>
              </a:ext>
            </a:extLst>
          </p:cNvPr>
          <p:cNvPicPr>
            <a:picLocks noChangeAspect="1"/>
          </p:cNvPicPr>
          <p:nvPr/>
        </p:nvPicPr>
        <p:blipFill rotWithShape="1">
          <a:blip r:embed="rId2"/>
          <a:srcRect t="8889" b="10420"/>
          <a:stretch/>
        </p:blipFill>
        <p:spPr>
          <a:xfrm>
            <a:off x="846106" y="662126"/>
            <a:ext cx="10287000" cy="5533748"/>
          </a:xfrm>
          <a:prstGeom prst="rect">
            <a:avLst/>
          </a:prstGeom>
        </p:spPr>
      </p:pic>
      <p:sp>
        <p:nvSpPr>
          <p:cNvPr id="6" name="TextBox 5">
            <a:extLst>
              <a:ext uri="{FF2B5EF4-FFF2-40B4-BE49-F238E27FC236}">
                <a16:creationId xmlns:a16="http://schemas.microsoft.com/office/drawing/2014/main" id="{DD06055B-0B9A-47F6-A4FC-26B9031D2A49}"/>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271079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6A05-8875-4529-BE7D-609AAE1ADD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4239352-0920-447D-810E-35511573D98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CA32079-00A4-4E2A-ACB8-5EE7F71AFD65}"/>
              </a:ext>
            </a:extLst>
          </p:cNvPr>
          <p:cNvPicPr>
            <a:picLocks noChangeAspect="1"/>
          </p:cNvPicPr>
          <p:nvPr/>
        </p:nvPicPr>
        <p:blipFill rotWithShape="1">
          <a:blip r:embed="rId2"/>
          <a:srcRect t="11042" b="10209"/>
          <a:stretch/>
        </p:blipFill>
        <p:spPr>
          <a:xfrm>
            <a:off x="223837" y="521495"/>
            <a:ext cx="10287000" cy="5400675"/>
          </a:xfrm>
          <a:prstGeom prst="rect">
            <a:avLst/>
          </a:prstGeom>
        </p:spPr>
      </p:pic>
      <p:sp>
        <p:nvSpPr>
          <p:cNvPr id="6" name="TextBox 5">
            <a:extLst>
              <a:ext uri="{FF2B5EF4-FFF2-40B4-BE49-F238E27FC236}">
                <a16:creationId xmlns:a16="http://schemas.microsoft.com/office/drawing/2014/main" id="{E83DAA9A-AF22-4674-B76C-9E1B525E4D07}"/>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273198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8B2E-D2B3-4DA1-B6D5-A9760C4C7928}"/>
              </a:ext>
            </a:extLst>
          </p:cNvPr>
          <p:cNvSpPr>
            <a:spLocks noGrp="1"/>
          </p:cNvSpPr>
          <p:nvPr>
            <p:ph type="title"/>
          </p:nvPr>
        </p:nvSpPr>
        <p:spPr/>
        <p:txBody>
          <a:bodyPr/>
          <a:lstStyle/>
          <a:p>
            <a:r>
              <a:rPr lang="en-GB" dirty="0"/>
              <a:t>MH Award at St Machar</a:t>
            </a:r>
          </a:p>
        </p:txBody>
      </p:sp>
      <p:sp>
        <p:nvSpPr>
          <p:cNvPr id="3" name="Content Placeholder 2">
            <a:extLst>
              <a:ext uri="{FF2B5EF4-FFF2-40B4-BE49-F238E27FC236}">
                <a16:creationId xmlns:a16="http://schemas.microsoft.com/office/drawing/2014/main" id="{06B9A669-BA89-49F7-A0A7-7C87F66DFBF1}"/>
              </a:ext>
            </a:extLst>
          </p:cNvPr>
          <p:cNvSpPr>
            <a:spLocks noGrp="1"/>
          </p:cNvSpPr>
          <p:nvPr>
            <p:ph idx="1"/>
          </p:nvPr>
        </p:nvSpPr>
        <p:spPr/>
        <p:txBody>
          <a:bodyPr/>
          <a:lstStyle/>
          <a:p>
            <a:r>
              <a:rPr lang="en-GB" dirty="0"/>
              <a:t>The slides have some information about how we have organised the MH Award this year</a:t>
            </a:r>
          </a:p>
          <a:p>
            <a:r>
              <a:rPr lang="en-GB" dirty="0"/>
              <a:t>Included are some screenshots of activities I have used with pupils to give a taster into it</a:t>
            </a:r>
          </a:p>
          <a:p>
            <a:r>
              <a:rPr lang="en-GB" dirty="0"/>
              <a:t>I am happy to answer questions, you can find me on Twitter @MissSmithMods</a:t>
            </a:r>
          </a:p>
        </p:txBody>
      </p:sp>
      <p:sp>
        <p:nvSpPr>
          <p:cNvPr id="4" name="TextBox 3">
            <a:extLst>
              <a:ext uri="{FF2B5EF4-FFF2-40B4-BE49-F238E27FC236}">
                <a16:creationId xmlns:a16="http://schemas.microsoft.com/office/drawing/2014/main" id="{218E0867-F1E4-4236-B1CC-734E5E5C2B91}"/>
              </a:ext>
            </a:extLst>
          </p:cNvPr>
          <p:cNvSpPr txBox="1"/>
          <p:nvPr/>
        </p:nvSpPr>
        <p:spPr>
          <a:xfrm>
            <a:off x="6998494" y="95815"/>
            <a:ext cx="5193506" cy="1323439"/>
          </a:xfrm>
          <a:prstGeom prst="rect">
            <a:avLst/>
          </a:prstGeom>
          <a:solidFill>
            <a:schemeClr val="bg2"/>
          </a:solidFill>
          <a:ln>
            <a:solidFill>
              <a:schemeClr val="accent1"/>
            </a:solidFill>
          </a:ln>
        </p:spPr>
        <p:txBody>
          <a:bodyPr wrap="square" rtlCol="0">
            <a:spAutoFit/>
          </a:bodyPr>
          <a:lstStyle/>
          <a:p>
            <a:r>
              <a:rPr lang="en-GB" sz="2000" dirty="0"/>
              <a:t>A HUGE thank you to St Ambrose High. Your resources were absolutely invaluable and allowed us to develop materials so easily.</a:t>
            </a:r>
          </a:p>
          <a:p>
            <a:r>
              <a:rPr lang="en-GB" sz="2000" b="0" i="0" dirty="0">
                <a:effectLst/>
                <a:latin typeface="-apple-system"/>
              </a:rPr>
              <a:t>@PsychologyStAmb </a:t>
            </a:r>
            <a:endParaRPr lang="en-GB" sz="2000" dirty="0"/>
          </a:p>
        </p:txBody>
      </p:sp>
    </p:spTree>
    <p:extLst>
      <p:ext uri="{BB962C8B-B14F-4D97-AF65-F5344CB8AC3E}">
        <p14:creationId xmlns:p14="http://schemas.microsoft.com/office/powerpoint/2010/main" val="356953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18B8-F643-43AD-8C64-3F828ECF0ED2}"/>
              </a:ext>
            </a:extLst>
          </p:cNvPr>
          <p:cNvSpPr>
            <a:spLocks noGrp="1"/>
          </p:cNvSpPr>
          <p:nvPr>
            <p:ph type="title"/>
          </p:nvPr>
        </p:nvSpPr>
        <p:spPr>
          <a:xfrm>
            <a:off x="867551" y="672941"/>
            <a:ext cx="9367203" cy="1188720"/>
          </a:xfrm>
        </p:spPr>
        <p:txBody>
          <a:bodyPr>
            <a:normAutofit/>
          </a:bodyPr>
          <a:lstStyle/>
          <a:p>
            <a:r>
              <a:rPr lang="en-GB" dirty="0"/>
              <a:t>Timetabled</a:t>
            </a:r>
          </a:p>
        </p:txBody>
      </p:sp>
      <p:sp>
        <p:nvSpPr>
          <p:cNvPr id="3" name="Content Placeholder 2">
            <a:extLst>
              <a:ext uri="{FF2B5EF4-FFF2-40B4-BE49-F238E27FC236}">
                <a16:creationId xmlns:a16="http://schemas.microsoft.com/office/drawing/2014/main" id="{01E832F6-3649-4558-BF40-C6EF47B1F0D1}"/>
              </a:ext>
            </a:extLst>
          </p:cNvPr>
          <p:cNvSpPr>
            <a:spLocks noGrp="1"/>
          </p:cNvSpPr>
          <p:nvPr>
            <p:ph idx="1"/>
          </p:nvPr>
        </p:nvSpPr>
        <p:spPr>
          <a:xfrm>
            <a:off x="588042" y="2000250"/>
            <a:ext cx="8805989" cy="4491990"/>
          </a:xfrm>
        </p:spPr>
        <p:txBody>
          <a:bodyPr anchor="t">
            <a:normAutofit/>
          </a:bodyPr>
          <a:lstStyle/>
          <a:p>
            <a:r>
              <a:rPr lang="en-GB" sz="2400" dirty="0"/>
              <a:t>2020-2021 – First year we have offered and run the award</a:t>
            </a:r>
          </a:p>
          <a:p>
            <a:r>
              <a:rPr lang="en-GB" sz="2400" dirty="0"/>
              <a:t>An option for S5/6 pupils – class of 19 pupils</a:t>
            </a:r>
          </a:p>
          <a:p>
            <a:r>
              <a:rPr lang="en-GB" sz="2400" dirty="0"/>
              <a:t>Level 4 and 5 in same class – differentiation provided</a:t>
            </a:r>
          </a:p>
          <a:p>
            <a:r>
              <a:rPr lang="en-GB" sz="2400" dirty="0"/>
              <a:t>4 periods a week (50 minutes each) – this is the same as other NPAs offered in the school including Personal Development and Travel &amp; Tourism</a:t>
            </a:r>
          </a:p>
          <a:p>
            <a:r>
              <a:rPr lang="en-GB" sz="2400" dirty="0"/>
              <a:t>Teacher led learning</a:t>
            </a:r>
          </a:p>
          <a:p>
            <a:r>
              <a:rPr lang="en-GB" sz="2400" dirty="0"/>
              <a:t>Independent tasks</a:t>
            </a:r>
          </a:p>
          <a:p>
            <a:endParaRPr lang="en-GB" sz="2400" dirty="0"/>
          </a:p>
        </p:txBody>
      </p:sp>
    </p:spTree>
    <p:extLst>
      <p:ext uri="{BB962C8B-B14F-4D97-AF65-F5344CB8AC3E}">
        <p14:creationId xmlns:p14="http://schemas.microsoft.com/office/powerpoint/2010/main" val="333158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7949-59FA-4966-B98A-69ED77B55E29}"/>
              </a:ext>
            </a:extLst>
          </p:cNvPr>
          <p:cNvSpPr>
            <a:spLocks noGrp="1"/>
          </p:cNvSpPr>
          <p:nvPr>
            <p:ph type="title"/>
          </p:nvPr>
        </p:nvSpPr>
        <p:spPr>
          <a:xfrm>
            <a:off x="988994" y="730091"/>
            <a:ext cx="9367203" cy="1188720"/>
          </a:xfrm>
        </p:spPr>
        <p:txBody>
          <a:bodyPr>
            <a:normAutofit/>
          </a:bodyPr>
          <a:lstStyle/>
          <a:p>
            <a:r>
              <a:rPr lang="en-GB" dirty="0"/>
              <a:t>Lessons</a:t>
            </a:r>
          </a:p>
        </p:txBody>
      </p:sp>
      <p:sp>
        <p:nvSpPr>
          <p:cNvPr id="3" name="Content Placeholder 2">
            <a:extLst>
              <a:ext uri="{FF2B5EF4-FFF2-40B4-BE49-F238E27FC236}">
                <a16:creationId xmlns:a16="http://schemas.microsoft.com/office/drawing/2014/main" id="{C6918EAC-20B2-4DD0-958D-2D6C9FCE7889}"/>
              </a:ext>
            </a:extLst>
          </p:cNvPr>
          <p:cNvSpPr>
            <a:spLocks noGrp="1"/>
          </p:cNvSpPr>
          <p:nvPr>
            <p:ph idx="1"/>
          </p:nvPr>
        </p:nvSpPr>
        <p:spPr>
          <a:xfrm>
            <a:off x="692943" y="1735931"/>
            <a:ext cx="7722395" cy="4117657"/>
          </a:xfrm>
        </p:spPr>
        <p:txBody>
          <a:bodyPr anchor="t">
            <a:normAutofit/>
          </a:bodyPr>
          <a:lstStyle/>
          <a:p>
            <a:r>
              <a:rPr lang="en-GB" sz="2400" dirty="0">
                <a:solidFill>
                  <a:schemeClr val="tx1"/>
                </a:solidFill>
              </a:rPr>
              <a:t>Mix of activities</a:t>
            </a:r>
          </a:p>
          <a:p>
            <a:pPr lvl="1"/>
            <a:r>
              <a:rPr lang="en-GB" sz="2200" dirty="0">
                <a:solidFill>
                  <a:schemeClr val="tx1"/>
                </a:solidFill>
              </a:rPr>
              <a:t>Teacher talk</a:t>
            </a:r>
          </a:p>
          <a:p>
            <a:pPr lvl="1"/>
            <a:r>
              <a:rPr lang="en-GB" sz="2200" dirty="0">
                <a:solidFill>
                  <a:schemeClr val="tx1"/>
                </a:solidFill>
              </a:rPr>
              <a:t>Group tasks</a:t>
            </a:r>
          </a:p>
          <a:p>
            <a:pPr lvl="1"/>
            <a:r>
              <a:rPr lang="en-GB" sz="2200" dirty="0">
                <a:solidFill>
                  <a:schemeClr val="tx1"/>
                </a:solidFill>
              </a:rPr>
              <a:t>Independent learning</a:t>
            </a:r>
          </a:p>
          <a:p>
            <a:pPr lvl="1"/>
            <a:r>
              <a:rPr lang="en-GB" sz="2200" dirty="0">
                <a:solidFill>
                  <a:schemeClr val="tx1"/>
                </a:solidFill>
              </a:rPr>
              <a:t>Research</a:t>
            </a:r>
          </a:p>
          <a:p>
            <a:pPr lvl="1"/>
            <a:r>
              <a:rPr lang="en-GB" sz="2200" dirty="0">
                <a:solidFill>
                  <a:schemeClr val="tx1"/>
                </a:solidFill>
              </a:rPr>
              <a:t>Comparisons</a:t>
            </a:r>
          </a:p>
          <a:p>
            <a:pPr lvl="1"/>
            <a:r>
              <a:rPr lang="en-GB" sz="2200" dirty="0">
                <a:solidFill>
                  <a:schemeClr val="tx1"/>
                </a:solidFill>
              </a:rPr>
              <a:t>Videos/ documentaries</a:t>
            </a:r>
          </a:p>
          <a:p>
            <a:pPr lvl="1"/>
            <a:r>
              <a:rPr lang="en-GB" sz="2200" dirty="0">
                <a:solidFill>
                  <a:schemeClr val="tx1"/>
                </a:solidFill>
              </a:rPr>
              <a:t>Activities to think outside the box</a:t>
            </a:r>
          </a:p>
        </p:txBody>
      </p:sp>
      <p:pic>
        <p:nvPicPr>
          <p:cNvPr id="5" name="Picture 4">
            <a:extLst>
              <a:ext uri="{FF2B5EF4-FFF2-40B4-BE49-F238E27FC236}">
                <a16:creationId xmlns:a16="http://schemas.microsoft.com/office/drawing/2014/main" id="{B2C7AF31-AAA6-458A-A5BC-9CB17748439A}"/>
              </a:ext>
            </a:extLst>
          </p:cNvPr>
          <p:cNvPicPr>
            <a:picLocks noChangeAspect="1"/>
          </p:cNvPicPr>
          <p:nvPr/>
        </p:nvPicPr>
        <p:blipFill rotWithShape="1">
          <a:blip r:embed="rId2"/>
          <a:srcRect l="2650" t="11650" b="10646"/>
          <a:stretch/>
        </p:blipFill>
        <p:spPr>
          <a:xfrm>
            <a:off x="4525098" y="239697"/>
            <a:ext cx="7780479" cy="4140200"/>
          </a:xfrm>
          <a:prstGeom prst="rect">
            <a:avLst/>
          </a:prstGeom>
        </p:spPr>
      </p:pic>
    </p:spTree>
    <p:extLst>
      <p:ext uri="{BB962C8B-B14F-4D97-AF65-F5344CB8AC3E}">
        <p14:creationId xmlns:p14="http://schemas.microsoft.com/office/powerpoint/2010/main" val="95408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90A8-702C-4CFD-A7AF-A38643AA4E7D}"/>
              </a:ext>
            </a:extLst>
          </p:cNvPr>
          <p:cNvSpPr>
            <a:spLocks noGrp="1"/>
          </p:cNvSpPr>
          <p:nvPr>
            <p:ph type="title"/>
          </p:nvPr>
        </p:nvSpPr>
        <p:spPr>
          <a:xfrm>
            <a:off x="719805" y="638175"/>
            <a:ext cx="9912072" cy="1188404"/>
          </a:xfrm>
        </p:spPr>
        <p:txBody>
          <a:bodyPr>
            <a:normAutofit/>
          </a:bodyPr>
          <a:lstStyle/>
          <a:p>
            <a:r>
              <a:rPr lang="en-GB" dirty="0"/>
              <a:t>Feedback</a:t>
            </a:r>
          </a:p>
        </p:txBody>
      </p:sp>
      <p:sp>
        <p:nvSpPr>
          <p:cNvPr id="3" name="Content Placeholder 2">
            <a:extLst>
              <a:ext uri="{FF2B5EF4-FFF2-40B4-BE49-F238E27FC236}">
                <a16:creationId xmlns:a16="http://schemas.microsoft.com/office/drawing/2014/main" id="{3D2D430B-E735-4704-BFF7-607D058F0B83}"/>
              </a:ext>
            </a:extLst>
          </p:cNvPr>
          <p:cNvSpPr>
            <a:spLocks noGrp="1"/>
          </p:cNvSpPr>
          <p:nvPr>
            <p:ph idx="1"/>
          </p:nvPr>
        </p:nvSpPr>
        <p:spPr>
          <a:xfrm>
            <a:off x="841247" y="1300163"/>
            <a:ext cx="8788528" cy="4919662"/>
          </a:xfrm>
        </p:spPr>
        <p:txBody>
          <a:bodyPr anchor="t">
            <a:normAutofit/>
          </a:bodyPr>
          <a:lstStyle/>
          <a:p>
            <a:r>
              <a:rPr lang="en-GB" sz="2400" dirty="0">
                <a:solidFill>
                  <a:schemeClr val="tx1"/>
                </a:solidFill>
              </a:rPr>
              <a:t>“I wish we had had this before now?”</a:t>
            </a:r>
          </a:p>
          <a:p>
            <a:r>
              <a:rPr lang="en-GB" sz="2400" dirty="0">
                <a:solidFill>
                  <a:schemeClr val="tx1"/>
                </a:solidFill>
              </a:rPr>
              <a:t>“All pupils should have to do this course”</a:t>
            </a:r>
          </a:p>
          <a:p>
            <a:endParaRPr lang="en-GB" sz="2400" dirty="0">
              <a:solidFill>
                <a:schemeClr val="tx1"/>
              </a:solidFill>
            </a:endParaRPr>
          </a:p>
          <a:p>
            <a:endParaRPr lang="en-GB" sz="2400" dirty="0">
              <a:solidFill>
                <a:schemeClr val="tx1"/>
              </a:solidFill>
            </a:endParaRPr>
          </a:p>
          <a:p>
            <a:r>
              <a:rPr lang="en-GB" sz="2400" dirty="0">
                <a:solidFill>
                  <a:schemeClr val="tx1"/>
                </a:solidFill>
              </a:rPr>
              <a:t>Several pupils also noted that this course had helped answer questions related to their own MH or that of friends.</a:t>
            </a:r>
          </a:p>
          <a:p>
            <a:r>
              <a:rPr lang="en-GB" sz="2400" dirty="0">
                <a:solidFill>
                  <a:schemeClr val="tx1"/>
                </a:solidFill>
              </a:rPr>
              <a:t>Several pupils felt more comfortable discussing their MH with a teacher during this course</a:t>
            </a:r>
          </a:p>
          <a:p>
            <a:r>
              <a:rPr lang="en-GB" sz="2400" dirty="0">
                <a:solidFill>
                  <a:schemeClr val="tx1"/>
                </a:solidFill>
              </a:rPr>
              <a:t>Very positive response – plan to continue to run the course and we are keeping an eye out for Level 6</a:t>
            </a:r>
          </a:p>
        </p:txBody>
      </p:sp>
    </p:spTree>
    <p:extLst>
      <p:ext uri="{BB962C8B-B14F-4D97-AF65-F5344CB8AC3E}">
        <p14:creationId xmlns:p14="http://schemas.microsoft.com/office/powerpoint/2010/main" val="105942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90A8-702C-4CFD-A7AF-A38643AA4E7D}"/>
              </a:ext>
            </a:extLst>
          </p:cNvPr>
          <p:cNvSpPr>
            <a:spLocks noGrp="1"/>
          </p:cNvSpPr>
          <p:nvPr>
            <p:ph type="title"/>
          </p:nvPr>
        </p:nvSpPr>
        <p:spPr>
          <a:xfrm>
            <a:off x="748380" y="751523"/>
            <a:ext cx="9912072" cy="1188404"/>
          </a:xfrm>
        </p:spPr>
        <p:txBody>
          <a:bodyPr>
            <a:normAutofit/>
          </a:bodyPr>
          <a:lstStyle/>
          <a:p>
            <a:r>
              <a:rPr lang="en-GB" dirty="0"/>
              <a:t>Assessment</a:t>
            </a:r>
          </a:p>
        </p:txBody>
      </p:sp>
      <p:sp>
        <p:nvSpPr>
          <p:cNvPr id="3" name="Content Placeholder 2">
            <a:extLst>
              <a:ext uri="{FF2B5EF4-FFF2-40B4-BE49-F238E27FC236}">
                <a16:creationId xmlns:a16="http://schemas.microsoft.com/office/drawing/2014/main" id="{3D2D430B-E735-4704-BFF7-607D058F0B83}"/>
              </a:ext>
            </a:extLst>
          </p:cNvPr>
          <p:cNvSpPr>
            <a:spLocks noGrp="1"/>
          </p:cNvSpPr>
          <p:nvPr>
            <p:ph idx="1"/>
          </p:nvPr>
        </p:nvSpPr>
        <p:spPr>
          <a:xfrm>
            <a:off x="506481" y="1850231"/>
            <a:ext cx="6284936" cy="4698207"/>
          </a:xfrm>
        </p:spPr>
        <p:txBody>
          <a:bodyPr anchor="t">
            <a:normAutofit/>
          </a:bodyPr>
          <a:lstStyle/>
          <a:p>
            <a:r>
              <a:rPr lang="en-GB" sz="2400" dirty="0">
                <a:solidFill>
                  <a:schemeClr val="tx1"/>
                </a:solidFill>
              </a:rPr>
              <a:t>Throughout the year</a:t>
            </a:r>
          </a:p>
          <a:p>
            <a:r>
              <a:rPr lang="en-GB" sz="2400" dirty="0">
                <a:solidFill>
                  <a:schemeClr val="tx1"/>
                </a:solidFill>
              </a:rPr>
              <a:t>Booklets created online to help pupils keep track – this includes taking photos of jotter work or entering links to Google Docs/Slides of evidence</a:t>
            </a:r>
          </a:p>
          <a:p>
            <a:r>
              <a:rPr lang="en-GB" sz="2400" dirty="0">
                <a:solidFill>
                  <a:schemeClr val="tx1"/>
                </a:solidFill>
              </a:rPr>
              <a:t>Mix of questions and creative work</a:t>
            </a:r>
          </a:p>
          <a:p>
            <a:r>
              <a:rPr lang="en-GB" sz="2400" dirty="0">
                <a:solidFill>
                  <a:schemeClr val="tx1"/>
                </a:solidFill>
              </a:rPr>
              <a:t>Many students clearly reaching Level 5 understanding and have suggested they would have loved to have had/to have a Level 6 option in future</a:t>
            </a:r>
          </a:p>
        </p:txBody>
      </p:sp>
      <p:pic>
        <p:nvPicPr>
          <p:cNvPr id="5" name="Picture 4">
            <a:extLst>
              <a:ext uri="{FF2B5EF4-FFF2-40B4-BE49-F238E27FC236}">
                <a16:creationId xmlns:a16="http://schemas.microsoft.com/office/drawing/2014/main" id="{DAFBFF23-F362-42F7-9BE9-57F776145FA7}"/>
              </a:ext>
            </a:extLst>
          </p:cNvPr>
          <p:cNvPicPr>
            <a:picLocks noChangeAspect="1"/>
          </p:cNvPicPr>
          <p:nvPr/>
        </p:nvPicPr>
        <p:blipFill rotWithShape="1">
          <a:blip r:embed="rId2"/>
          <a:srcRect l="21809" t="22136" r="29691" b="4513"/>
          <a:stretch/>
        </p:blipFill>
        <p:spPr>
          <a:xfrm>
            <a:off x="6568778" y="309562"/>
            <a:ext cx="5623222" cy="5669549"/>
          </a:xfrm>
          <a:prstGeom prst="rect">
            <a:avLst/>
          </a:prstGeom>
        </p:spPr>
      </p:pic>
    </p:spTree>
    <p:extLst>
      <p:ext uri="{BB962C8B-B14F-4D97-AF65-F5344CB8AC3E}">
        <p14:creationId xmlns:p14="http://schemas.microsoft.com/office/powerpoint/2010/main" val="259202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FBAE-6F3E-48AD-93E4-1202F2F29BE4}"/>
              </a:ext>
            </a:extLst>
          </p:cNvPr>
          <p:cNvSpPr>
            <a:spLocks noGrp="1"/>
          </p:cNvSpPr>
          <p:nvPr>
            <p:ph type="title"/>
          </p:nvPr>
        </p:nvSpPr>
        <p:spPr/>
        <p:txBody>
          <a:bodyPr/>
          <a:lstStyle/>
          <a:p>
            <a:r>
              <a:rPr lang="en-GB" dirty="0"/>
              <a:t>Extras</a:t>
            </a:r>
          </a:p>
        </p:txBody>
      </p:sp>
      <p:sp>
        <p:nvSpPr>
          <p:cNvPr id="3" name="Content Placeholder 2">
            <a:extLst>
              <a:ext uri="{FF2B5EF4-FFF2-40B4-BE49-F238E27FC236}">
                <a16:creationId xmlns:a16="http://schemas.microsoft.com/office/drawing/2014/main" id="{C8EC8D00-5B88-4982-AD7C-F2914D340286}"/>
              </a:ext>
            </a:extLst>
          </p:cNvPr>
          <p:cNvSpPr>
            <a:spLocks noGrp="1"/>
          </p:cNvSpPr>
          <p:nvPr>
            <p:ph idx="1"/>
          </p:nvPr>
        </p:nvSpPr>
        <p:spPr>
          <a:xfrm>
            <a:off x="527314" y="1358283"/>
            <a:ext cx="9181041" cy="4890117"/>
          </a:xfrm>
        </p:spPr>
        <p:txBody>
          <a:bodyPr>
            <a:normAutofit/>
          </a:bodyPr>
          <a:lstStyle/>
          <a:p>
            <a:r>
              <a:rPr lang="en-GB" b="1" dirty="0"/>
              <a:t>Safe space: </a:t>
            </a:r>
            <a:r>
              <a:rPr lang="en-GB" dirty="0"/>
              <a:t>we started the year by making a pupil contract – reminding them of the sensitive nature of some elements. All pupils have been incredibly respectful. Some students have shared some very personal information and felt comfortable and safe to do so.</a:t>
            </a:r>
          </a:p>
          <a:p>
            <a:r>
              <a:rPr lang="en-GB" b="1" dirty="0"/>
              <a:t>Trigger warnings: </a:t>
            </a:r>
            <a:r>
              <a:rPr lang="en-GB" dirty="0"/>
              <a:t>when we discuss topics I know may be triggering, such as suicide, I make sure to remind pupils that they can take a breather or step outside if it gets too much. No questions asked.</a:t>
            </a:r>
          </a:p>
          <a:p>
            <a:endParaRPr lang="en-GB" dirty="0"/>
          </a:p>
          <a:p>
            <a:r>
              <a:rPr lang="en-GB" dirty="0"/>
              <a:t>Pupils have found areas interesting that have linked in to their future college/university courses so we have explored this more (clear links to progression, DYW, FE/HE applications)</a:t>
            </a:r>
          </a:p>
          <a:p>
            <a:r>
              <a:rPr lang="en-GB" dirty="0"/>
              <a:t>For example, a few pupils are considering nursery or working with children in some way so we delved deeper into ACEs and trauma which they were interested in</a:t>
            </a:r>
          </a:p>
          <a:p>
            <a:r>
              <a:rPr lang="en-GB" dirty="0"/>
              <a:t>Others have experiences of mental illness – themselves or they know someone impacted by it – so we could explore a wide range of these</a:t>
            </a:r>
          </a:p>
        </p:txBody>
      </p:sp>
    </p:spTree>
    <p:extLst>
      <p:ext uri="{BB962C8B-B14F-4D97-AF65-F5344CB8AC3E}">
        <p14:creationId xmlns:p14="http://schemas.microsoft.com/office/powerpoint/2010/main" val="7795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5736-B043-44E9-9C34-F307802AD7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559DB9-42E4-464F-B4D5-91BBE4C217F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9B0D238-59E1-4CEC-997C-06983DF3965A}"/>
              </a:ext>
            </a:extLst>
          </p:cNvPr>
          <p:cNvPicPr>
            <a:picLocks noChangeAspect="1"/>
          </p:cNvPicPr>
          <p:nvPr/>
        </p:nvPicPr>
        <p:blipFill rotWithShape="1">
          <a:blip r:embed="rId2"/>
          <a:srcRect t="10098" b="8889"/>
          <a:stretch/>
        </p:blipFill>
        <p:spPr>
          <a:xfrm>
            <a:off x="256990" y="692458"/>
            <a:ext cx="10287000" cy="5555942"/>
          </a:xfrm>
          <a:prstGeom prst="rect">
            <a:avLst/>
          </a:prstGeom>
        </p:spPr>
      </p:pic>
      <p:sp>
        <p:nvSpPr>
          <p:cNvPr id="6" name="TextBox 5">
            <a:extLst>
              <a:ext uri="{FF2B5EF4-FFF2-40B4-BE49-F238E27FC236}">
                <a16:creationId xmlns:a16="http://schemas.microsoft.com/office/drawing/2014/main" id="{F0C09162-6BB4-4041-94E0-93E7247359BD}"/>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64249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AE31-3534-4D22-8562-BB2821FA08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38F415-7B4B-4926-8B5E-2DA9B1728CA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08B24BC-50B5-4FDF-B927-778EE0ABEFCC}"/>
              </a:ext>
            </a:extLst>
          </p:cNvPr>
          <p:cNvPicPr>
            <a:picLocks noChangeAspect="1"/>
          </p:cNvPicPr>
          <p:nvPr/>
        </p:nvPicPr>
        <p:blipFill rotWithShape="1">
          <a:blip r:embed="rId2"/>
          <a:srcRect t="14498" b="14175"/>
          <a:stretch/>
        </p:blipFill>
        <p:spPr>
          <a:xfrm>
            <a:off x="952500" y="994298"/>
            <a:ext cx="10287000" cy="4891597"/>
          </a:xfrm>
          <a:prstGeom prst="rect">
            <a:avLst/>
          </a:prstGeom>
        </p:spPr>
      </p:pic>
      <p:sp>
        <p:nvSpPr>
          <p:cNvPr id="7" name="TextBox 6">
            <a:extLst>
              <a:ext uri="{FF2B5EF4-FFF2-40B4-BE49-F238E27FC236}">
                <a16:creationId xmlns:a16="http://schemas.microsoft.com/office/drawing/2014/main" id="{9FC94942-C207-47DA-B151-17F544D980F7}"/>
              </a:ext>
            </a:extLst>
          </p:cNvPr>
          <p:cNvSpPr txBox="1"/>
          <p:nvPr/>
        </p:nvSpPr>
        <p:spPr>
          <a:xfrm>
            <a:off x="142690" y="105786"/>
            <a:ext cx="1651529" cy="400110"/>
          </a:xfrm>
          <a:prstGeom prst="rect">
            <a:avLst/>
          </a:prstGeom>
          <a:noFill/>
          <a:ln w="19050">
            <a:solidFill>
              <a:srgbClr val="C00000"/>
            </a:solidFill>
          </a:ln>
        </p:spPr>
        <p:txBody>
          <a:bodyPr wrap="square" rtlCol="0">
            <a:spAutoFit/>
          </a:bodyPr>
          <a:lstStyle/>
          <a:p>
            <a:pPr algn="ctr"/>
            <a:r>
              <a:rPr lang="en-GB" sz="2000" b="1" dirty="0">
                <a:ln>
                  <a:solidFill>
                    <a:srgbClr val="C00000"/>
                  </a:solidFill>
                </a:ln>
                <a:solidFill>
                  <a:srgbClr val="FF0000"/>
                </a:solidFill>
              </a:rPr>
              <a:t>TASK IDEA</a:t>
            </a:r>
          </a:p>
        </p:txBody>
      </p:sp>
    </p:spTree>
    <p:extLst>
      <p:ext uri="{BB962C8B-B14F-4D97-AF65-F5344CB8AC3E}">
        <p14:creationId xmlns:p14="http://schemas.microsoft.com/office/powerpoint/2010/main" val="3899360195"/>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175</TotalTime>
  <Words>574</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-apple-system</vt:lpstr>
      <vt:lpstr>Arial</vt:lpstr>
      <vt:lpstr>Trebuchet MS</vt:lpstr>
      <vt:lpstr>Wingdings 3</vt:lpstr>
      <vt:lpstr>Facet</vt:lpstr>
      <vt:lpstr>Mental Health Award</vt:lpstr>
      <vt:lpstr>MH Award at St Machar</vt:lpstr>
      <vt:lpstr>Timetabled</vt:lpstr>
      <vt:lpstr>Lessons</vt:lpstr>
      <vt:lpstr>Feedback</vt:lpstr>
      <vt:lpstr>Assessment</vt:lpstr>
      <vt:lpstr>Extras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Award</dc:title>
  <dc:creator>Hannah Smith</dc:creator>
  <cp:lastModifiedBy>Hannah Smith</cp:lastModifiedBy>
  <cp:revision>10</cp:revision>
  <dcterms:created xsi:type="dcterms:W3CDTF">2021-01-25T14:32:17Z</dcterms:created>
  <dcterms:modified xsi:type="dcterms:W3CDTF">2021-01-27T16:49:13Z</dcterms:modified>
</cp:coreProperties>
</file>