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20"/>
  </p:notesMasterIdLst>
  <p:handoutMasterIdLst>
    <p:handoutMasterId r:id="rId21"/>
  </p:handoutMasterIdLst>
  <p:sldIdLst>
    <p:sldId id="296" r:id="rId12"/>
    <p:sldId id="311" r:id="rId13"/>
    <p:sldId id="300" r:id="rId14"/>
    <p:sldId id="301" r:id="rId15"/>
    <p:sldId id="302" r:id="rId16"/>
    <p:sldId id="309" r:id="rId17"/>
    <p:sldId id="306" r:id="rId18"/>
    <p:sldId id="273" r:id="rId19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colm Wilson" initials="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72" autoAdjust="0"/>
  </p:normalViewPr>
  <p:slideViewPr>
    <p:cSldViewPr>
      <p:cViewPr>
        <p:scale>
          <a:sx n="90" d="100"/>
          <a:sy n="90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86" cy="497762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06" y="0"/>
            <a:ext cx="2949585" cy="497762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B2DE9E9A-D369-48C5-9565-374FF1CA2FB1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8" y="4723170"/>
            <a:ext cx="5443518" cy="4475083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586" cy="497761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06" y="9444749"/>
            <a:ext cx="2949585" cy="497761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CC1F6C08-4A6F-4186-B65B-1FD9BF170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6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082" indent="-288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973" indent="-2307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5562" indent="-2307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7151" indent="-2307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8740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0329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191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350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F006A2-3E8A-4820-8F76-8064AE6FDDEC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082" indent="-288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973" indent="-2307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5562" indent="-2307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7151" indent="-2307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8740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0329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191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350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02E449-D035-48C6-9F62-756FCB3DF4D0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082" indent="-288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973" indent="-2307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5562" indent="-2307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7151" indent="-2307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8740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0329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191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350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02E449-D035-48C6-9F62-756FCB3DF4D0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096" indent="-173096">
              <a:spcBef>
                <a:spcPct val="0"/>
              </a:spcBef>
              <a:buFontTx/>
              <a:buChar char="•"/>
            </a:pPr>
            <a:endParaRPr lang="en-GB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082" indent="-288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973" indent="-2307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5562" indent="-2307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7151" indent="-2307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8740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0329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191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350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953037-5593-4BED-9231-3C44369EB14F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082" indent="-288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973" indent="-2307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5562" indent="-2307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7151" indent="-2307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8740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0329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191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350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FD331B-0B66-4729-8467-B587480E3440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6C08-4A6F-4186-B65B-1FD9BF170E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082" indent="-288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973" indent="-2307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5562" indent="-2307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7151" indent="-2307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8740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0329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191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350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2AAE5-386C-488B-880C-77C588271748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6C08-4A6F-4186-B65B-1FD9BF170E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95288" y="1196975"/>
            <a:ext cx="748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3600">
                <a:solidFill>
                  <a:schemeClr val="bg1"/>
                </a:solidFill>
                <a:latin typeface="Arial" charset="0"/>
              </a:rPr>
              <a:t>Scots Language Award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9750" y="4365625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400" smtClean="0">
                <a:solidFill>
                  <a:schemeClr val="bg1"/>
                </a:solidFill>
                <a:latin typeface="Arial" charset="0"/>
              </a:rPr>
              <a:t>Marilyn 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Waters </a:t>
            </a:r>
            <a:r>
              <a:rPr lang="en-GB" altLang="en-US" sz="2400" dirty="0" smtClean="0">
                <a:solidFill>
                  <a:schemeClr val="bg1"/>
                </a:solidFill>
                <a:latin typeface="Arial" charset="0"/>
              </a:rPr>
              <a:t>and Malcolm 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Wilson</a:t>
            </a:r>
          </a:p>
        </p:txBody>
      </p:sp>
    </p:spTree>
    <p:extLst>
      <p:ext uri="{BB962C8B-B14F-4D97-AF65-F5344CB8AC3E}">
        <p14:creationId xmlns:p14="http://schemas.microsoft.com/office/powerpoint/2010/main" val="17580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8313" y="549275"/>
            <a:ext cx="8229600" cy="7921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GB" kern="0" dirty="0" smtClean="0">
                <a:solidFill>
                  <a:prstClr val="white"/>
                </a:solidFill>
                <a:latin typeface="Arial" charset="0"/>
              </a:rPr>
              <a:t>Today</a:t>
            </a:r>
            <a:br>
              <a:rPr lang="en-GB" kern="0" dirty="0" smtClean="0">
                <a:solidFill>
                  <a:prstClr val="white"/>
                </a:solidFill>
                <a:latin typeface="Arial" charset="0"/>
              </a:rPr>
            </a:br>
            <a:endParaRPr lang="en-GB" altLang="en-US" dirty="0">
              <a:latin typeface="Arial" charset="0"/>
            </a:endParaRPr>
          </a:p>
          <a:p>
            <a:pPr eaLnBrk="0" hangingPunct="0">
              <a:defRPr/>
            </a:pP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195" name="Text Placeholder 2"/>
          <p:cNvSpPr txBox="1">
            <a:spLocks/>
          </p:cNvSpPr>
          <p:nvPr/>
        </p:nvSpPr>
        <p:spPr bwMode="auto">
          <a:xfrm>
            <a:off x="468313" y="1772816"/>
            <a:ext cx="777716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FFFFFF"/>
                </a:solidFill>
                <a:latin typeface="Arial" charset="0"/>
              </a:rPr>
              <a:t>Quick overview of Award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rgbClr val="FFFFFF"/>
                </a:solidFill>
                <a:latin typeface="Arial" charset="0"/>
              </a:rPr>
              <a:t>Education Scotland </a:t>
            </a:r>
            <a:r>
              <a:rPr lang="en-GB" altLang="en-US" sz="2800" dirty="0" smtClean="0">
                <a:solidFill>
                  <a:srgbClr val="FFFFFF"/>
                </a:solidFill>
                <a:latin typeface="Arial" charset="0"/>
              </a:rPr>
              <a:t>presentation</a:t>
            </a:r>
            <a:endParaRPr lang="en-GB" altLang="en-US" sz="2800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FFFFFF"/>
                </a:solidFill>
                <a:latin typeface="Arial" charset="0"/>
              </a:rPr>
              <a:t>Candidate evidence for Units at Levels 4 and 5</a:t>
            </a:r>
          </a:p>
        </p:txBody>
      </p:sp>
    </p:spTree>
    <p:extLst>
      <p:ext uri="{BB962C8B-B14F-4D97-AF65-F5344CB8AC3E}">
        <p14:creationId xmlns:p14="http://schemas.microsoft.com/office/powerpoint/2010/main" val="2576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8313" y="549275"/>
            <a:ext cx="8229600" cy="7921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GB" kern="0" dirty="0" smtClean="0">
                <a:solidFill>
                  <a:prstClr val="white"/>
                </a:solidFill>
                <a:latin typeface="Arial" charset="0"/>
              </a:rPr>
              <a:t>What is the Award?</a:t>
            </a:r>
            <a:br>
              <a:rPr lang="en-GB" kern="0" dirty="0" smtClean="0">
                <a:solidFill>
                  <a:prstClr val="white"/>
                </a:solidFill>
                <a:latin typeface="Arial" charset="0"/>
              </a:rPr>
            </a:br>
            <a:r>
              <a:rPr lang="en-GB" altLang="en-US" sz="3200" dirty="0">
                <a:latin typeface="Arial" charset="0"/>
              </a:rPr>
              <a:t>Units</a:t>
            </a:r>
            <a:endParaRPr lang="en-GB" altLang="en-US" dirty="0">
              <a:latin typeface="Arial" charset="0"/>
            </a:endParaRPr>
          </a:p>
          <a:p>
            <a:pPr eaLnBrk="0" hangingPunct="0">
              <a:defRPr/>
            </a:pP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195" name="Text Placeholder 2"/>
          <p:cNvSpPr txBox="1">
            <a:spLocks/>
          </p:cNvSpPr>
          <p:nvPr/>
        </p:nvSpPr>
        <p:spPr bwMode="auto">
          <a:xfrm>
            <a:off x="468313" y="1772816"/>
            <a:ext cx="777716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FFFFFF"/>
                </a:solidFill>
                <a:latin typeface="Arial" charset="0"/>
              </a:rPr>
              <a:t>History </a:t>
            </a:r>
            <a:r>
              <a:rPr lang="en-GB" altLang="en-US" sz="2800" dirty="0">
                <a:solidFill>
                  <a:srgbClr val="FFFFFF"/>
                </a:solidFill>
                <a:latin typeface="Arial" charset="0"/>
              </a:rPr>
              <a:t>&amp; Development, and Understanding &amp; Communicating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rgbClr val="FFFFFF"/>
                </a:solidFill>
                <a:latin typeface="Arial" charset="0"/>
              </a:rPr>
              <a:t>Combine to form Award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rgbClr val="FFFFFF"/>
                </a:solidFill>
                <a:latin typeface="Arial" charset="0"/>
              </a:rPr>
              <a:t>Incorporate into Scottish Studies Award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rgbClr val="FFFFFF"/>
                </a:solidFill>
                <a:latin typeface="Arial" charset="0"/>
              </a:rPr>
              <a:t>Standalone Units</a:t>
            </a:r>
          </a:p>
        </p:txBody>
      </p:sp>
    </p:spTree>
    <p:extLst>
      <p:ext uri="{BB962C8B-B14F-4D97-AF65-F5344CB8AC3E}">
        <p14:creationId xmlns:p14="http://schemas.microsoft.com/office/powerpoint/2010/main" val="21770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8313" y="54927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Understanding </a:t>
            </a:r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&amp; Communicating Unit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sz="6000" kern="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8312" y="1484784"/>
            <a:ext cx="7991475" cy="32400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Level 3: Demonstrate an understanding of 	simple texts in Scots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Level 6: Understand, analyse and evaluate 	detailed and complex texts in Scots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Level 3: Produce simple communication in 	Scots for a specific purpose and audience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Level 6: Create and produce detailed and 	complex communication in Scots for a specific 	purpose and 	audience</a:t>
            </a:r>
          </a:p>
        </p:txBody>
      </p:sp>
    </p:spTree>
    <p:extLst>
      <p:ext uri="{BB962C8B-B14F-4D97-AF65-F5344CB8AC3E}">
        <p14:creationId xmlns:p14="http://schemas.microsoft.com/office/powerpoint/2010/main" val="37519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549275"/>
            <a:ext cx="8302625" cy="1150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History </a:t>
            </a:r>
            <a:r>
              <a:rPr lang="en-GB" sz="3200" kern="0" dirty="0">
                <a:solidFill>
                  <a:schemeClr val="bg1"/>
                </a:solidFill>
                <a:cs typeface="Arial" panose="020B0604020202020204" pitchFamily="34" charset="0"/>
              </a:rPr>
              <a:t>&amp; Development Unit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674" y="1340768"/>
            <a:ext cx="7777162" cy="49121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Level 3: Describe features that have helped to 	shape the contemporary Scots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Level 6: Analyse features that have helped to 	shape the contemporary Scots language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Level 3: Describe the relationship between the 	contemporary Scots language and other 	languages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Level 6: Analyse features of the contemporary 	Scots language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US" sz="2600" kern="0" dirty="0">
              <a:solidFill>
                <a:srgbClr val="FFFFFF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4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827088" y="1052513"/>
            <a:ext cx="7489825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 sz="2400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Education Scotland</a:t>
            </a:r>
          </a:p>
          <a:p>
            <a:pPr algn="ctr"/>
            <a:r>
              <a:rPr lang="en-GB" altLang="en-US" sz="2400" dirty="0" smtClean="0">
                <a:solidFill>
                  <a:schemeClr val="bg1"/>
                </a:solidFill>
                <a:latin typeface="Arial" charset="0"/>
              </a:rPr>
              <a:t>10:20-10:50 / 14:20-14:50</a:t>
            </a:r>
          </a:p>
          <a:p>
            <a:pPr algn="ctr"/>
            <a:endParaRPr lang="en-GB" altLang="en-US" sz="2400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altLang="en-US" sz="2400" dirty="0" smtClean="0">
                <a:solidFill>
                  <a:schemeClr val="bg1"/>
                </a:solidFill>
                <a:latin typeface="Arial" charset="0"/>
              </a:rPr>
              <a:t>Workshop 1: Understanding and Communicating</a:t>
            </a:r>
            <a:endParaRPr lang="en-GB" altLang="en-US" sz="36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altLang="en-US" sz="2400" dirty="0" smtClean="0">
                <a:solidFill>
                  <a:schemeClr val="bg1"/>
                </a:solidFill>
                <a:latin typeface="Arial" charset="0"/>
              </a:rPr>
              <a:t>11:00-11:40 / 15:00-15:40</a:t>
            </a:r>
          </a:p>
          <a:p>
            <a:pPr algn="ctr"/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Workshop 2: History and Development</a:t>
            </a:r>
            <a:endParaRPr lang="en-GB" altLang="en-US" sz="36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altLang="en-US" sz="2400" dirty="0" smtClean="0">
                <a:solidFill>
                  <a:schemeClr val="bg1"/>
                </a:solidFill>
                <a:latin typeface="Arial" charset="0"/>
              </a:rPr>
              <a:t>11:40-12:20 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/ </a:t>
            </a:r>
            <a:r>
              <a:rPr lang="en-GB" altLang="en-US" sz="2400" dirty="0" smtClean="0">
                <a:solidFill>
                  <a:schemeClr val="bg1"/>
                </a:solidFill>
                <a:latin typeface="Arial" charset="0"/>
              </a:rPr>
              <a:t>15:40-16:20</a:t>
            </a:r>
          </a:p>
          <a:p>
            <a:pPr algn="ctr"/>
            <a:endParaRPr lang="en-GB" altLang="en-US" sz="2400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GB" altLang="en-US" sz="3600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GB" altLang="en-US" sz="3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00113" y="1196975"/>
            <a:ext cx="7416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Scots Language Award webpage: http://www.sqa.org.uk/sqa/70056.html</a:t>
            </a:r>
          </a:p>
          <a:p>
            <a:pPr algn="ctr"/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Scots Language and Scottish Studies Blog: http://blogs.sqa.org.uk/</a:t>
            </a:r>
          </a:p>
          <a:p>
            <a:pPr algn="ctr"/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Qualifications Manager: marilyn.waters@sqa.org.uk</a:t>
            </a:r>
          </a:p>
          <a:p>
            <a:pPr algn="ctr"/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Qualifications Officer: malcolm.wilson@sqa.org.uk</a:t>
            </a:r>
          </a:p>
          <a:p>
            <a:pPr algn="ctr"/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119</Words>
  <Application>Microsoft Office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Malcolm Wilson</cp:lastModifiedBy>
  <cp:revision>90</cp:revision>
  <cp:lastPrinted>2016-01-26T12:49:50Z</cp:lastPrinted>
  <dcterms:created xsi:type="dcterms:W3CDTF">2013-10-10T15:37:55Z</dcterms:created>
  <dcterms:modified xsi:type="dcterms:W3CDTF">2016-01-29T09:25:55Z</dcterms:modified>
</cp:coreProperties>
</file>